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414" r:id="rId4"/>
    <p:sldId id="418" r:id="rId5"/>
    <p:sldId id="552" r:id="rId6"/>
    <p:sldId id="688" r:id="rId7"/>
    <p:sldId id="730" r:id="rId8"/>
    <p:sldId id="689" r:id="rId9"/>
    <p:sldId id="701" r:id="rId10"/>
    <p:sldId id="699" r:id="rId11"/>
    <p:sldId id="707" r:id="rId12"/>
    <p:sldId id="709" r:id="rId13"/>
    <p:sldId id="715" r:id="rId14"/>
    <p:sldId id="691" r:id="rId15"/>
    <p:sldId id="710" r:id="rId16"/>
    <p:sldId id="716" r:id="rId17"/>
    <p:sldId id="712" r:id="rId18"/>
    <p:sldId id="728" r:id="rId19"/>
    <p:sldId id="720" r:id="rId20"/>
    <p:sldId id="727" r:id="rId21"/>
    <p:sldId id="723" r:id="rId22"/>
    <p:sldId id="725" r:id="rId23"/>
    <p:sldId id="726" r:id="rId24"/>
    <p:sldId id="729" r:id="rId25"/>
    <p:sldId id="714" r:id="rId26"/>
    <p:sldId id="692" r:id="rId27"/>
    <p:sldId id="693" r:id="rId28"/>
    <p:sldId id="681" r:id="rId29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  <p14:sldId id="688"/>
            <p14:sldId id="730"/>
            <p14:sldId id="689"/>
          </p14:sldIdLst>
        </p14:section>
        <p14:section name="FITS Input/Output" id="{7CD814E4-549C-D543-BEDD-851038357183}">
          <p14:sldIdLst>
            <p14:sldId id="701"/>
            <p14:sldId id="699"/>
            <p14:sldId id="707"/>
            <p14:sldId id="709"/>
            <p14:sldId id="715"/>
          </p14:sldIdLst>
        </p14:section>
        <p14:section name="Image Display" id="{2C731B66-C0AF-B04A-B6A7-3EB00970F946}">
          <p14:sldIdLst>
            <p14:sldId id="691"/>
            <p14:sldId id="710"/>
            <p14:sldId id="716"/>
            <p14:sldId id="712"/>
            <p14:sldId id="728"/>
            <p14:sldId id="720"/>
            <p14:sldId id="727"/>
            <p14:sldId id="723"/>
            <p14:sldId id="725"/>
            <p14:sldId id="726"/>
            <p14:sldId id="729"/>
            <p14:sldId id="714"/>
          </p14:sldIdLst>
        </p14:section>
        <p14:section name="imexam" id="{09A6C4D5-4F89-5240-B0FB-2D1D63828423}">
          <p14:sldIdLst>
            <p14:sldId id="692"/>
          </p14:sldIdLst>
        </p14:section>
        <p14:section name="photutils" id="{74ADE1CF-33FC-A746-9062-5B5E1E284461}">
          <p14:sldIdLst>
            <p14:sldId id="693"/>
          </p14:sldIdLst>
        </p14:section>
        <p14:section name="Questions" id="{FFF68516-8DB7-154D-B550-8EA0E3F0CB92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2FF"/>
    <a:srgbClr val="008000"/>
    <a:srgbClr val="BA2121"/>
    <a:srgbClr val="4B8BBE"/>
    <a:srgbClr val="088000"/>
    <a:srgbClr val="FE8700"/>
    <a:srgbClr val="FF0504"/>
    <a:srgbClr val="00BB00"/>
    <a:srgbClr val="9437FF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9"/>
    <p:restoredTop sz="80496"/>
  </p:normalViewPr>
  <p:slideViewPr>
    <p:cSldViewPr>
      <p:cViewPr varScale="1">
        <p:scale>
          <a:sx n="98" d="100"/>
          <a:sy n="98" d="100"/>
        </p:scale>
        <p:origin x="9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544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7352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9553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072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2601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33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288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7074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2482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58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701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743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38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3018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4734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6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1438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875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33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154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72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raw/master/Presentations/PTS2019_DataVizualization_II.ppt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otutils.readthedocs.io/en/stable/" TargetMode="External"/><Relationship Id="rId5" Type="http://schemas.openxmlformats.org/officeDocument/2006/relationships/hyperlink" Target="https://imexam.readthedocs.io/en/latest/" TargetMode="External"/><Relationship Id="rId4" Type="http://schemas.openxmlformats.org/officeDocument/2006/relationships/hyperlink" Target="http://docs.astropy.org/en/stable/visualiza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he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282063"/>
            <a:ext cx="7772400" cy="1446550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AstroPy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Working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with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Images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</a:t>
            </a:r>
            <a:endParaRPr lang="en-US" dirty="0">
              <a:solidFill>
                <a:srgbClr val="F2F2F2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astropy.io.fits.hdu.hdulist.HDUList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’&gt;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b="1" dirty="0">
                <a:latin typeface="Lato" charset="0"/>
              </a:rPr>
              <a:t>H</a:t>
            </a:r>
            <a:r>
              <a:rPr lang="pt-BR" altLang="x-none" sz="2800" dirty="0">
                <a:latin typeface="Lato" charset="0"/>
              </a:rPr>
              <a:t>eader </a:t>
            </a:r>
            <a:r>
              <a:rPr lang="pt-BR" altLang="x-none" sz="2800" b="1" dirty="0">
                <a:latin typeface="Lato" charset="0"/>
              </a:rPr>
              <a:t>D</a:t>
            </a:r>
            <a:r>
              <a:rPr lang="pt-BR" altLang="x-none" sz="2800" dirty="0">
                <a:latin typeface="Lato" charset="0"/>
              </a:rPr>
              <a:t>ata </a:t>
            </a:r>
            <a:r>
              <a:rPr lang="pt-BR" altLang="x-none" sz="2800" b="1" dirty="0">
                <a:latin typeface="Lato" charset="0"/>
              </a:rPr>
              <a:t>U</a:t>
            </a:r>
            <a:r>
              <a:rPr lang="pt-BR" altLang="x-none" sz="2800" dirty="0">
                <a:latin typeface="Lato" charset="0"/>
              </a:rPr>
              <a:t>nit </a:t>
            </a:r>
            <a:r>
              <a:rPr lang="pt-BR" altLang="x-none" sz="2800" b="1" dirty="0" err="1">
                <a:latin typeface="Lato" charset="0"/>
              </a:rPr>
              <a:t>L</a:t>
            </a:r>
            <a:r>
              <a:rPr lang="pt-BR" altLang="x-none" sz="2800" dirty="0" err="1">
                <a:latin typeface="Lato" charset="0"/>
              </a:rPr>
              <a:t>ists</a:t>
            </a:r>
            <a:endParaRPr lang="pt-BR" altLang="x-none" sz="2800" dirty="0">
              <a:latin typeface="Lato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E30DFB-703E-BA40-AF1F-8FC934770897}"/>
              </a:ext>
            </a:extLst>
          </p:cNvPr>
          <p:cNvGrpSpPr/>
          <p:nvPr/>
        </p:nvGrpSpPr>
        <p:grpSpPr>
          <a:xfrm>
            <a:off x="1331640" y="4149080"/>
            <a:ext cx="6524813" cy="2166455"/>
            <a:chOff x="1359819" y="4365103"/>
            <a:chExt cx="6524813" cy="216645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B8A63A-FB04-744A-ADE1-4B1C7D11756B}"/>
                </a:ext>
              </a:extLst>
            </p:cNvPr>
            <p:cNvSpPr/>
            <p:nvPr/>
          </p:nvSpPr>
          <p:spPr>
            <a:xfrm>
              <a:off x="1359819" y="4365103"/>
              <a:ext cx="6524813" cy="2166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Data Unit Lists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1946A-D987-914C-B064-BACA359456A9}"/>
                </a:ext>
              </a:extLst>
            </p:cNvPr>
            <p:cNvGrpSpPr/>
            <p:nvPr/>
          </p:nvGrpSpPr>
          <p:grpSpPr>
            <a:xfrm>
              <a:off x="1563694" y="4854181"/>
              <a:ext cx="6123389" cy="1527147"/>
              <a:chOff x="1563694" y="4854181"/>
              <a:chExt cx="6123389" cy="15271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7BAF432-058C-0540-864C-A1188BCC9CB3}"/>
                  </a:ext>
                </a:extLst>
              </p:cNvPr>
              <p:cNvGrpSpPr/>
              <p:nvPr/>
            </p:nvGrpSpPr>
            <p:grpSpPr>
              <a:xfrm>
                <a:off x="5748542" y="4854182"/>
                <a:ext cx="1938541" cy="1527146"/>
                <a:chOff x="5748542" y="4854182"/>
                <a:chExt cx="1938541" cy="1527146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99E7F3B-4DCE-BA43-B11F-7ACD5C88E2A1}"/>
                    </a:ext>
                  </a:extLst>
                </p:cNvPr>
                <p:cNvSpPr/>
                <p:nvPr/>
              </p:nvSpPr>
              <p:spPr>
                <a:xfrm>
                  <a:off x="5748543" y="4854182"/>
                  <a:ext cx="1932213" cy="15271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Table HDU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4C9833-8330-AC47-940F-E1F3967AE6D0}"/>
                    </a:ext>
                  </a:extLst>
                </p:cNvPr>
                <p:cNvSpPr/>
                <p:nvPr/>
              </p:nvSpPr>
              <p:spPr>
                <a:xfrm>
                  <a:off x="5748542" y="5371940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A9951BF7-9ED3-FD4B-81E8-CF891430AEC5}"/>
                    </a:ext>
                  </a:extLst>
                </p:cNvPr>
                <p:cNvSpPr/>
                <p:nvPr/>
              </p:nvSpPr>
              <p:spPr>
                <a:xfrm>
                  <a:off x="5754870" y="5790286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Table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283CCC-3E70-9844-8EA4-604A5A8B0AC8}"/>
                  </a:ext>
                </a:extLst>
              </p:cNvPr>
              <p:cNvGrpSpPr/>
              <p:nvPr/>
            </p:nvGrpSpPr>
            <p:grpSpPr>
              <a:xfrm>
                <a:off x="3656119" y="4854181"/>
                <a:ext cx="1935376" cy="1527147"/>
                <a:chOff x="3656119" y="4854181"/>
                <a:chExt cx="1935376" cy="1527147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0F269F4-011A-2F47-AABB-C0FCAF900887}"/>
                    </a:ext>
                  </a:extLst>
                </p:cNvPr>
                <p:cNvSpPr/>
                <p:nvPr/>
              </p:nvSpPr>
              <p:spPr>
                <a:xfrm>
                  <a:off x="3656119" y="4854181"/>
                  <a:ext cx="1932213" cy="1527147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Image HDU</a:t>
                  </a: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9C711D8-D6CE-364F-B503-8556E00A1D94}"/>
                    </a:ext>
                  </a:extLst>
                </p:cNvPr>
                <p:cNvSpPr/>
                <p:nvPr/>
              </p:nvSpPr>
              <p:spPr>
                <a:xfrm>
                  <a:off x="3656119" y="5371939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3F2B696-24F6-FA4D-9BD5-D39F99CBDB96}"/>
                    </a:ext>
                  </a:extLst>
                </p:cNvPr>
                <p:cNvSpPr/>
                <p:nvPr/>
              </p:nvSpPr>
              <p:spPr>
                <a:xfrm>
                  <a:off x="3659282" y="5811477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A29B68-8A14-D244-9CE9-9474583AE828}"/>
                  </a:ext>
                </a:extLst>
              </p:cNvPr>
              <p:cNvGrpSpPr/>
              <p:nvPr/>
            </p:nvGrpSpPr>
            <p:grpSpPr>
              <a:xfrm>
                <a:off x="1563694" y="4854182"/>
                <a:ext cx="1932215" cy="1527146"/>
                <a:chOff x="1563694" y="4854182"/>
                <a:chExt cx="1932215" cy="1527146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2B2E70F-7712-514A-9776-A3CD69DDF6B4}"/>
                    </a:ext>
                  </a:extLst>
                </p:cNvPr>
                <p:cNvSpPr/>
                <p:nvPr/>
              </p:nvSpPr>
              <p:spPr>
                <a:xfrm>
                  <a:off x="1563695" y="4854182"/>
                  <a:ext cx="1932213" cy="15271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Primary HDU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D4E8EA9-DE9C-7447-98F9-0D01A692B3D0}"/>
                    </a:ext>
                  </a:extLst>
                </p:cNvPr>
                <p:cNvSpPr/>
                <p:nvPr/>
              </p:nvSpPr>
              <p:spPr>
                <a:xfrm>
                  <a:off x="1563696" y="5371938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E470339-64C9-2A4A-B35D-27684C9D846F}"/>
                    </a:ext>
                  </a:extLst>
                </p:cNvPr>
                <p:cNvSpPr/>
                <p:nvPr/>
              </p:nvSpPr>
              <p:spPr>
                <a:xfrm>
                  <a:off x="1563694" y="5832668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6959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B17F4-35DA-8D41-81CA-124639E9E62F}"/>
              </a:ext>
            </a:extLst>
          </p:cNvPr>
          <p:cNvSpPr/>
          <p:nvPr/>
        </p:nvSpPr>
        <p:spPr>
          <a:xfrm>
            <a:off x="293472" y="4200511"/>
            <a:ext cx="8660891" cy="32400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B0C0C-2E8E-A049-B015-A29EFD9B7938}"/>
              </a:ext>
            </a:extLst>
          </p:cNvPr>
          <p:cNvSpPr/>
          <p:nvPr/>
        </p:nvSpPr>
        <p:spPr>
          <a:xfrm>
            <a:off x="288002" y="4525646"/>
            <a:ext cx="8666361" cy="1171329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3FF15-8281-DB4D-B32F-1ED5B1A2FF9F}"/>
              </a:ext>
            </a:extLst>
          </p:cNvPr>
          <p:cNvSpPr/>
          <p:nvPr/>
        </p:nvSpPr>
        <p:spPr>
          <a:xfrm>
            <a:off x="281329" y="5696976"/>
            <a:ext cx="8666361" cy="378719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    Name      Ver    Type      Cards   Dimensions  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0  PRIMARY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252   ()      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1  SCI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  VAR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  DQ 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int16  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  OBJMASK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uint8  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5  OBJCAT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BinTableHDU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  128   1756R x 43C   [J,...]</a:t>
            </a:r>
          </a:p>
        </p:txBody>
      </p:sp>
    </p:spTree>
    <p:extLst>
      <p:ext uri="{BB962C8B-B14F-4D97-AF65-F5344CB8AC3E}">
        <p14:creationId xmlns:p14="http://schemas.microsoft.com/office/powerpoint/2010/main" val="12920182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    Name      Ver    Type      Cards   Dimensions  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0  PRIMARY      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252   ()     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1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324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288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6336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576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21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C96A4-8FF9-604D-8E0D-8996ADD58EC9}"/>
              </a:ext>
            </a:extLst>
          </p:cNvPr>
          <p:cNvSpPr/>
          <p:nvPr/>
        </p:nvSpPr>
        <p:spPr>
          <a:xfrm>
            <a:off x="323528" y="148478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2F2A-2F0B-0E43-8932-F093C431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65" y="1125538"/>
            <a:ext cx="6415361" cy="55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4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92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44B71-3054-2845-B663-550FCA3B8625}"/>
              </a:ext>
            </a:extLst>
          </p:cNvPr>
          <p:cNvSpPr/>
          <p:nvPr/>
        </p:nvSpPr>
        <p:spPr>
          <a:xfrm>
            <a:off x="323528" y="155969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203F-FED6-1D44-9076-4337F470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104280"/>
            <a:ext cx="6632017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0F2D9-3085-0042-AC4F-14599BBDF933}"/>
              </a:ext>
            </a:extLst>
          </p:cNvPr>
          <p:cNvSpPr/>
          <p:nvPr/>
        </p:nvSpPr>
        <p:spPr>
          <a:xfrm>
            <a:off x="323528" y="136413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F15-421C-5F4F-9EAE-98A1E890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415DB0-6BF2-5448-95AA-AF1D5AC9978A}"/>
              </a:ext>
            </a:extLst>
          </p:cNvPr>
          <p:cNvSpPr/>
          <p:nvPr/>
        </p:nvSpPr>
        <p:spPr>
          <a:xfrm>
            <a:off x="5652120" y="5598889"/>
            <a:ext cx="2097025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6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1044-BCBF-1147-BFE3-53C6281848E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F00D1D-4059-724B-AF14-384F4B35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50467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C140-7AF0-704E-BDC4-5D53941CA38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2036-6157-AB46-8ACD-66F8B3A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5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1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58945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imexam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354999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58299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 1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206583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</p:spTree>
    <p:extLst>
      <p:ext uri="{BB962C8B-B14F-4D97-AF65-F5344CB8AC3E}">
        <p14:creationId xmlns:p14="http://schemas.microsoft.com/office/powerpoint/2010/main" val="225896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206583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A810BF-E6FA-5848-AB45-E762D5B31D40}"/>
              </a:ext>
            </a:extLst>
          </p:cNvPr>
          <p:cNvSpPr/>
          <p:nvPr/>
        </p:nvSpPr>
        <p:spPr>
          <a:xfrm rot="10800000">
            <a:off x="2701994" y="1264382"/>
            <a:ext cx="936104" cy="9546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B06AF28-314D-0742-A69D-7F3D061E8520}"/>
              </a:ext>
            </a:extLst>
          </p:cNvPr>
          <p:cNvSpPr/>
          <p:nvPr/>
        </p:nvSpPr>
        <p:spPr>
          <a:xfrm>
            <a:off x="5568079" y="1264382"/>
            <a:ext cx="936104" cy="9546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EA4E-F5C6-7544-A2AA-EFDECBB332A5}"/>
              </a:ext>
            </a:extLst>
          </p:cNvPr>
          <p:cNvSpPr txBox="1"/>
          <p:nvPr/>
        </p:nvSpPr>
        <p:spPr>
          <a:xfrm>
            <a:off x="250623" y="1280062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Community driven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97279-6C8D-4348-9BB7-C9B542A40C27}"/>
              </a:ext>
            </a:extLst>
          </p:cNvPr>
          <p:cNvSpPr txBox="1"/>
          <p:nvPr/>
        </p:nvSpPr>
        <p:spPr>
          <a:xfrm>
            <a:off x="6667676" y="1413770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API Changes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Limited Support</a:t>
            </a:r>
          </a:p>
        </p:txBody>
      </p:sp>
    </p:spTree>
    <p:extLst>
      <p:ext uri="{BB962C8B-B14F-4D97-AF65-F5344CB8AC3E}">
        <p14:creationId xmlns:p14="http://schemas.microsoft.com/office/powerpoint/2010/main" val="56649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4B67-316F-554E-AAA4-497F80918F2F}"/>
              </a:ext>
            </a:extLst>
          </p:cNvPr>
          <p:cNvSpPr txBox="1"/>
          <p:nvPr/>
        </p:nvSpPr>
        <p:spPr>
          <a:xfrm>
            <a:off x="312821" y="2276872"/>
            <a:ext cx="44752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FITS </a:t>
            </a:r>
            <a:r>
              <a:rPr lang="en-US" sz="2400" dirty="0" err="1">
                <a:hlinkClick r:id="rId3"/>
              </a:rPr>
              <a:t>Input/Output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Image Display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Analysis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5"/>
              </a:rPr>
              <a:t>imexam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Photometry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6"/>
              </a:rPr>
              <a:t>photutils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19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numpy.ndarray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data.shape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(2149, 3245)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318BEE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323347C-2ECE-7947-BA0E-7785034B2103}"/>
              </a:ext>
            </a:extLst>
          </p:cNvPr>
          <p:cNvSpPr/>
          <p:nvPr/>
        </p:nvSpPr>
        <p:spPr>
          <a:xfrm flipH="1">
            <a:off x="5849416" y="2191651"/>
            <a:ext cx="2971056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Fits to NumPy Array 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0DE6F7-792C-0C43-AB23-8CADC6FB80C7}"/>
              </a:ext>
            </a:extLst>
          </p:cNvPr>
          <p:cNvSpPr/>
          <p:nvPr/>
        </p:nvSpPr>
        <p:spPr>
          <a:xfrm flipH="1">
            <a:off x="4427984" y="3199763"/>
            <a:ext cx="4392488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8DE55DBC-555C-AB4F-996F-6C624A6E56AE}"/>
              </a:ext>
            </a:extLst>
          </p:cNvPr>
          <p:cNvSpPr/>
          <p:nvPr/>
        </p:nvSpPr>
        <p:spPr>
          <a:xfrm flipH="1">
            <a:off x="2771799" y="4219471"/>
            <a:ext cx="6035609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shape</a:t>
            </a:r>
          </a:p>
        </p:txBody>
      </p:sp>
    </p:spTree>
    <p:extLst>
      <p:ext uri="{BB962C8B-B14F-4D97-AF65-F5344CB8AC3E}">
        <p14:creationId xmlns:p14="http://schemas.microsoft.com/office/powerpoint/2010/main" val="3402328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header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astropy.io.fits.header.Header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(header[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"INSTRUME"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GMOS-S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list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header.keys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['SIMPLE', 'BITPIX', 'NAXIS', 'EXTEND’, ...]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1641810C-104C-E144-9161-89CD52E32A8F}"/>
              </a:ext>
            </a:extLst>
          </p:cNvPr>
          <p:cNvSpPr/>
          <p:nvPr/>
        </p:nvSpPr>
        <p:spPr>
          <a:xfrm flipH="1">
            <a:off x="6372200" y="2047752"/>
            <a:ext cx="2664502" cy="12635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getheader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Reads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metadata/header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52A100-A200-9146-B8C6-BFE2EC9B4CC1}"/>
              </a:ext>
            </a:extLst>
          </p:cNvPr>
          <p:cNvSpPr/>
          <p:nvPr/>
        </p:nvSpPr>
        <p:spPr>
          <a:xfrm flipH="1">
            <a:off x="5796136" y="4268521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info as dictionary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86A37B1-B62D-AC4A-80D7-E3D8F0E236EC}"/>
              </a:ext>
            </a:extLst>
          </p:cNvPr>
          <p:cNvSpPr/>
          <p:nvPr/>
        </p:nvSpPr>
        <p:spPr>
          <a:xfrm flipH="1">
            <a:off x="5796136" y="3401248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7EE5705D-6D68-3948-B4C3-304DAD950558}"/>
              </a:ext>
            </a:extLst>
          </p:cNvPr>
          <p:cNvSpPr/>
          <p:nvPr/>
        </p:nvSpPr>
        <p:spPr>
          <a:xfrm flipH="1">
            <a:off x="6456550" y="5438599"/>
            <a:ext cx="2507938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 all keys (cards)</a:t>
            </a:r>
          </a:p>
        </p:txBody>
      </p:sp>
    </p:spTree>
    <p:extLst>
      <p:ext uri="{BB962C8B-B14F-4D97-AF65-F5344CB8AC3E}">
        <p14:creationId xmlns:p14="http://schemas.microsoft.com/office/powerpoint/2010/main" val="584487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49133</TotalTime>
  <Words>1291</Words>
  <Application>Microsoft Macintosh PowerPoint</Application>
  <PresentationFormat>On-screen Show (4:3)</PresentationFormat>
  <Paragraphs>419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Lato</vt:lpstr>
      <vt:lpstr>Monaco</vt:lpstr>
      <vt:lpstr>Roboto Mono</vt:lpstr>
      <vt:lpstr>Title Slide</vt:lpstr>
      <vt:lpstr>Empty with title</vt:lpstr>
      <vt:lpstr>Python Tutorial Series 2019 AstroPy Working with Images</vt:lpstr>
      <vt:lpstr>Zen of Python</vt:lpstr>
      <vt:lpstr>Previously...</vt:lpstr>
      <vt:lpstr>Data Analysis and Visualization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imexam</vt:lpstr>
      <vt:lpstr>AstroPy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721</cp:revision>
  <cp:lastPrinted>2019-06-18T14:55:09Z</cp:lastPrinted>
  <dcterms:created xsi:type="dcterms:W3CDTF">2015-09-26T21:55:49Z</dcterms:created>
  <dcterms:modified xsi:type="dcterms:W3CDTF">2019-08-06T18:49:45Z</dcterms:modified>
</cp:coreProperties>
</file>